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6"/>
  </p:notesMasterIdLst>
  <p:sldIdLst>
    <p:sldId id="348" r:id="rId2"/>
    <p:sldId id="365" r:id="rId3"/>
    <p:sldId id="338" r:id="rId4"/>
    <p:sldId id="350" r:id="rId5"/>
  </p:sldIdLst>
  <p:sldSz cx="12192000" cy="6858000"/>
  <p:notesSz cx="6858000" cy="9144000"/>
  <p:embeddedFontLst>
    <p:embeddedFont>
      <p:font typeface="Roboto" panose="02000000000000000000" pitchFamily="2" charset="0"/>
      <p:regular r:id="rId7"/>
      <p:bold r:id="rId8"/>
      <p:italic r:id="rId9"/>
      <p:boldItalic r:id="rId10"/>
    </p:embeddedFont>
    <p:embeddedFont>
      <p:font typeface="Roboto Light" panose="02000000000000000000" pitchFamily="2" charset="0"/>
      <p:regular r:id="rId11"/>
      <p:italic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ADAD"/>
    <a:srgbClr val="FF9966"/>
    <a:srgbClr val="2E2E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59" autoAdjust="0"/>
  </p:normalViewPr>
  <p:slideViewPr>
    <p:cSldViewPr snapToGrid="0">
      <p:cViewPr varScale="1">
        <p:scale>
          <a:sx n="144" d="100"/>
          <a:sy n="144" d="100"/>
        </p:scale>
        <p:origin x="828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FE99EC-9688-4006-8934-3155B5BA99D3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ED0A9D-D6B8-47C0-B1AC-BA3E83A63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965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ED0A9D-D6B8-47C0-B1AC-BA3E83A6347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948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ED0A9D-D6B8-47C0-B1AC-BA3E83A6347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535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ED0A9D-D6B8-47C0-B1AC-BA3E83A6347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467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ED0A9D-D6B8-47C0-B1AC-BA3E83A6347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955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75D2D-9F77-DDD5-BBED-12D0D19E4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8D2430-BAE8-B364-3DAF-814C88D0F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218922-EEFC-F21A-09B4-D3A75A8BA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365B16-159A-6CF6-EB02-0CD3752E2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A5301A-7400-7498-6061-9847887DC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901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C5806-C64C-1A0E-D894-5C3EBA97C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B603AB-4874-2602-6232-DB351855E1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962FB-BC13-82AF-62FD-6D6C21F99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6E80D2-213E-34D2-E714-9AE9E5062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E54CB6-FEAE-BB14-EF23-CA67D384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463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C4456F1-4E6E-21EE-0744-D3466E208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1E5BA8-CA93-1C3D-E09A-7E37E81E90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8B852-E2B2-A8DB-03F4-29EBCD83C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C87398-450D-6F0B-9ED0-18CDE4549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BB7EC0-452A-BBFD-D296-9CFE3F420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614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FAB018-D6A0-7C9C-978D-5BEB3AC79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707" y="90805"/>
            <a:ext cx="11052933" cy="389254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1E08CD-1ABC-93B8-DD5A-F3CD018A2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Roboto Light" panose="02000000000000000000" pitchFamily="2" charset="0"/>
              <a:buChar char="‑"/>
              <a:defRPr sz="2400" b="0">
                <a:solidFill>
                  <a:srgbClr val="FF0000"/>
                </a:solidFill>
              </a:defRPr>
            </a:lvl1pPr>
            <a:lvl2pPr marL="685800" indent="-228600">
              <a:buFont typeface="Roboto Light" panose="02000000000000000000" pitchFamily="2" charset="0"/>
              <a:buChar char="‑"/>
              <a:defRPr sz="2000"/>
            </a:lvl2pPr>
            <a:lvl3pPr marL="1143000" indent="-228600">
              <a:lnSpc>
                <a:spcPct val="150000"/>
              </a:lnSpc>
              <a:buFont typeface="Roboto Light" panose="02000000000000000000" pitchFamily="2" charset="0"/>
              <a:buChar char="‑"/>
              <a:defRPr sz="1800"/>
            </a:lvl3pPr>
            <a:lvl4pPr marL="1600200" indent="-228600">
              <a:lnSpc>
                <a:spcPct val="100000"/>
              </a:lnSpc>
              <a:buFont typeface="Roboto Light" panose="02000000000000000000" pitchFamily="2" charset="0"/>
              <a:buChar char="‑"/>
              <a:defRPr/>
            </a:lvl4pPr>
            <a:lvl5pPr marL="2057400" indent="-228600">
              <a:lnSpc>
                <a:spcPct val="100000"/>
              </a:lnSpc>
              <a:buFont typeface="Roboto Light" panose="02000000000000000000" pitchFamily="2" charset="0"/>
              <a:buChar char="‑"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D49510-60C7-8069-BC81-D9B38D5D3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1F72C5-A392-1C8D-FB9A-E06086616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6BDD9-3A90-4FCC-63BB-FCEFC8CC2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995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8A30-9F4D-2108-0335-C7D00E6DA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C81352-571E-FDC2-F344-3B08202BA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5FC92-60F1-B95D-960E-AEEFDF75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CC1083-2AC7-8CEC-F806-3EA05B7EB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786240-5AA7-1EB8-C86C-ABF517E95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240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F34414-7707-E051-7BFD-9841CA1C9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E5F53B-AC85-BB5D-9349-22DBE371B3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DC79F9-A891-F3A1-2EEE-E6A6C242FF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FE0FF3-2918-6E12-AAC1-F1E519E2D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C1B70C-B779-99B0-AB0F-BB5435D4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DA0E2B-465C-A0C3-283E-7A98FBDBE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867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E3E1F-0C48-BBAB-D26D-F68F8AD2F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02A719-3551-7C5D-804A-BD0566AA5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4B4AA9-9FB6-51B7-8D04-75F8025B6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26DC26-E46B-4A19-7572-7A20D368E8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C64C199-099F-2DC1-2554-F74A1180AF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23271E-12A4-3D98-A417-B07F32D0B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0AB04DA-2F0A-DED7-8867-D1A7F8FEE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2784AF-1AA5-1241-3863-8E2AD028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435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251930-A12D-1BDF-D100-67EBDA9E7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FAAD736-5D42-9C84-3AE8-8CB58EBE7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2584B8-0838-1FF8-FB16-946ED1195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E77C00D-BBA0-7EBC-B1ED-0E3750A06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371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6C018D3-120D-2B3F-6380-D697BEBD1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C7A3E0-3CDF-898C-48F0-395FD91B7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7FDCB3-11D9-49D3-646F-8EAC290EC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110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0BEC5F-A769-3E7C-0639-B20D87B8D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EAC80-6D4B-8599-AA5B-BF6DB4C5F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FE5811-051E-9439-1054-FE633DDEC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0CCCC4-1408-B916-75AE-D6A951DFA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803436-F340-925A-493A-7F3BAAFE6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D66D00-666F-6E66-EDF9-73ECEB1D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516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8FD0A6-4515-7A5A-256E-5A8BDCAB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6CA8144-F7BE-05B6-42D7-6B0E21A945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E5F51A-81E3-8702-0140-E08F1926DE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C41D74-6F54-761D-C609-9CFC9FD1B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B90E07-11CF-7C6E-FB16-5E252A33B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25137E-1B39-3E87-4B98-1E0D1631A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5514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5AB9CFF0-C8CC-F3B7-01F7-9F0CA8FF29B0}"/>
              </a:ext>
            </a:extLst>
          </p:cNvPr>
          <p:cNvSpPr/>
          <p:nvPr userDrawn="1"/>
        </p:nvSpPr>
        <p:spPr>
          <a:xfrm>
            <a:off x="0" y="510633"/>
            <a:ext cx="12192000" cy="63473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FBC29F2-5774-96E1-7557-BB84C5BAE6CF}"/>
              </a:ext>
            </a:extLst>
          </p:cNvPr>
          <p:cNvSpPr/>
          <p:nvPr userDrawn="1"/>
        </p:nvSpPr>
        <p:spPr>
          <a:xfrm>
            <a:off x="0" y="0"/>
            <a:ext cx="12192000" cy="51063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1F6C4E-30D4-9355-DAF1-217AFA05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867" y="365126"/>
            <a:ext cx="11052933" cy="979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9B34FC-2AC5-27FC-FE6A-11E5E9470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867" y="1522034"/>
            <a:ext cx="11052933" cy="46549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1EF837-3E32-E9D0-B529-078D06C5EC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2EADB-EEDF-43E9-8ACE-0FBBADE1B39F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97746E-A451-6349-1D33-F93472A328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9710FC-8A7F-5865-1E04-84457F9E1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92426-FF55-49DC-88BA-37ECCBD7D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618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57C874-C3B5-7DDC-BD85-86E046631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47" y="-230884"/>
            <a:ext cx="11052933" cy="979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>
                <a:latin typeface="+mj-lt"/>
              </a:rPr>
              <a:t>Protein binding sites of other let7 miRNA  gene families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29BB48-D3C9-BECA-64B8-34D6EF067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747" y="568814"/>
            <a:ext cx="11304343" cy="6577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z="3200" b="1">
                <a:latin typeface="+mj-lt"/>
              </a:rPr>
              <a:t>1. List of let7 miRNA gene family in human genome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CB36FDB5-BC9C-B49D-EC61-EBEEEB57E85F}"/>
              </a:ext>
            </a:extLst>
          </p:cNvPr>
          <p:cNvSpPr txBox="1">
            <a:spLocks/>
          </p:cNvSpPr>
          <p:nvPr/>
        </p:nvSpPr>
        <p:spPr>
          <a:xfrm>
            <a:off x="11155680" y="0"/>
            <a:ext cx="933573" cy="568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2000"/>
              <a:t>서창완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324ACA-B847-1E02-433A-53070ABFDFAC}"/>
              </a:ext>
            </a:extLst>
          </p:cNvPr>
          <p:cNvSpPr txBox="1"/>
          <p:nvPr/>
        </p:nvSpPr>
        <p:spPr>
          <a:xfrm>
            <a:off x="276937" y="1226540"/>
            <a:ext cx="10014438" cy="1959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>
                <a:latin typeface="+mj-lt"/>
              </a:rPr>
              <a:t>1. Grep mirlet from annotation.gtf</a:t>
            </a:r>
          </a:p>
          <a:p>
            <a:pPr>
              <a:lnSpc>
                <a:spcPct val="150000"/>
              </a:lnSpc>
            </a:pPr>
            <a:r>
              <a:rPr lang="en-US" altLang="ko-KR" sz="2800">
                <a:latin typeface="+mj-lt"/>
              </a:rPr>
              <a:t>2. Read as pandas dataframe</a:t>
            </a:r>
          </a:p>
          <a:p>
            <a:pPr>
              <a:lnSpc>
                <a:spcPct val="150000"/>
              </a:lnSpc>
            </a:pPr>
            <a:r>
              <a:rPr lang="en-US" altLang="ko-KR" sz="2800">
                <a:latin typeface="+mj-lt"/>
              </a:rPr>
              <a:t>3. Filter feature "transcript"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C43A10F-7187-B65A-FADE-3117D08276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875391"/>
              </p:ext>
            </p:extLst>
          </p:nvPr>
        </p:nvGraphicFramePr>
        <p:xfrm>
          <a:off x="5114195" y="2855614"/>
          <a:ext cx="6975058" cy="3805812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1176549">
                  <a:extLst>
                    <a:ext uri="{9D8B030D-6E8A-4147-A177-3AD203B41FA5}">
                      <a16:colId xmlns:a16="http://schemas.microsoft.com/office/drawing/2014/main" val="1096396090"/>
                    </a:ext>
                  </a:extLst>
                </a:gridCol>
                <a:gridCol w="1805197">
                  <a:extLst>
                    <a:ext uri="{9D8B030D-6E8A-4147-A177-3AD203B41FA5}">
                      <a16:colId xmlns:a16="http://schemas.microsoft.com/office/drawing/2014/main" val="532453856"/>
                    </a:ext>
                  </a:extLst>
                </a:gridCol>
                <a:gridCol w="1203288">
                  <a:extLst>
                    <a:ext uri="{9D8B030D-6E8A-4147-A177-3AD203B41FA5}">
                      <a16:colId xmlns:a16="http://schemas.microsoft.com/office/drawing/2014/main" val="4272741271"/>
                    </a:ext>
                  </a:extLst>
                </a:gridCol>
                <a:gridCol w="1395012">
                  <a:extLst>
                    <a:ext uri="{9D8B030D-6E8A-4147-A177-3AD203B41FA5}">
                      <a16:colId xmlns:a16="http://schemas.microsoft.com/office/drawing/2014/main" val="446035314"/>
                    </a:ext>
                  </a:extLst>
                </a:gridCol>
                <a:gridCol w="1395012">
                  <a:extLst>
                    <a:ext uri="{9D8B030D-6E8A-4147-A177-3AD203B41FA5}">
                      <a16:colId xmlns:a16="http://schemas.microsoft.com/office/drawing/2014/main" val="3150823819"/>
                    </a:ext>
                  </a:extLst>
                </a:gridCol>
              </a:tblGrid>
              <a:tr h="31715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u="none" strike="noStrike">
                          <a:effectLst/>
                        </a:rPr>
                        <a:t>chr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u="none" strike="noStrike">
                          <a:effectLst/>
                        </a:rPr>
                        <a:t>start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u="none" strike="noStrike">
                          <a:effectLst/>
                        </a:rPr>
                        <a:t>end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u="none" strike="noStrike">
                          <a:effectLst/>
                        </a:rPr>
                        <a:t>strand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u="none" strike="noStrike">
                          <a:effectLst/>
                        </a:rPr>
                        <a:t>attribute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9149572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chr9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41448012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41448107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+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Mirlet7a-2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04768586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chr9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1.06E+08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1.06E+08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+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Mirlet7g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61021655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chr10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1.23E+08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1.23E+08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-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Mirlet7i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74954525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chr13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48689488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48689590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-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Mirlet7d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22737623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chr13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48691305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48691393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-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Mirlet7f-1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30991298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chr13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48691655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48691748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-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Mirlet7a-1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46014438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chr15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85590804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85590898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+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Mirlet7c-2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77555170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chr15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85591520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85591604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+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Mirlet7b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776683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chr16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77396545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77396638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+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Mirlet7c-1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08950357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chr17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18050614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18050706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+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Mirlet7e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7346445"/>
                  </a:ext>
                </a:extLst>
              </a:tr>
              <a:tr h="3171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chrX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150695342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150695424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+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Mirlet7f-2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40443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9544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57C874-C3B5-7DDC-BD85-86E046631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47" y="-230884"/>
            <a:ext cx="11052933" cy="979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>
                <a:latin typeface="+mj-lt"/>
              </a:rPr>
              <a:t>Protein binding sites of other let7 miRNA  gene families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29BB48-D3C9-BECA-64B8-34D6EF067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747" y="568814"/>
            <a:ext cx="11304343" cy="6577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z="3200" b="1">
                <a:latin typeface="+mj-lt"/>
              </a:rPr>
              <a:t>2. Generating bedgraph files for all Mirlet7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CB36FDB5-BC9C-B49D-EC61-EBEEEB57E85F}"/>
              </a:ext>
            </a:extLst>
          </p:cNvPr>
          <p:cNvSpPr txBox="1">
            <a:spLocks/>
          </p:cNvSpPr>
          <p:nvPr/>
        </p:nvSpPr>
        <p:spPr>
          <a:xfrm>
            <a:off x="11155680" y="0"/>
            <a:ext cx="933573" cy="568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2000"/>
              <a:t>서창완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8961B2-1C2D-B283-E392-D7B70AC31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6540"/>
            <a:ext cx="12192000" cy="25861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F9E328-14B9-683C-6D1A-E98080DFBC5B}"/>
              </a:ext>
            </a:extLst>
          </p:cNvPr>
          <p:cNvSpPr txBox="1"/>
          <p:nvPr/>
        </p:nvSpPr>
        <p:spPr>
          <a:xfrm>
            <a:off x="4279093" y="1172679"/>
            <a:ext cx="4869325" cy="66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>
                <a:solidFill>
                  <a:srgbClr val="FF0000"/>
                </a:solidFill>
                <a:latin typeface="+mj-lt"/>
              </a:rPr>
              <a:t>Generalize week3 commands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51524B-7608-64B5-9B47-3F00A851F1DC}"/>
              </a:ext>
            </a:extLst>
          </p:cNvPr>
          <p:cNvSpPr txBox="1"/>
          <p:nvPr/>
        </p:nvSpPr>
        <p:spPr>
          <a:xfrm>
            <a:off x="4413824" y="3095575"/>
            <a:ext cx="5216089" cy="66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>
                <a:solidFill>
                  <a:srgbClr val="FF0000"/>
                </a:solidFill>
                <a:latin typeface="+mj-lt"/>
              </a:rPr>
              <a:t>Iteratively call with subprocess</a:t>
            </a:r>
          </a:p>
        </p:txBody>
      </p:sp>
    </p:spTree>
    <p:extLst>
      <p:ext uri="{BB962C8B-B14F-4D97-AF65-F5344CB8AC3E}">
        <p14:creationId xmlns:p14="http://schemas.microsoft.com/office/powerpoint/2010/main" val="712547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57C874-C3B5-7DDC-BD85-86E046631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47" y="-230884"/>
            <a:ext cx="11052933" cy="979928"/>
          </a:xfrm>
        </p:spPr>
        <p:txBody>
          <a:bodyPr>
            <a:normAutofit/>
          </a:bodyPr>
          <a:lstStyle/>
          <a:p>
            <a:r>
              <a:rPr lang="en-US" altLang="ko-KR" sz="2000"/>
              <a:t>FunID – Fungal Identification Pipeline</a:t>
            </a:r>
            <a:endParaRPr lang="ko-KR" altLang="en-US" sz="200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29BB48-D3C9-BECA-64B8-34D6EF067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536" y="529236"/>
            <a:ext cx="11052933" cy="6577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z="3200" b="1">
                <a:latin typeface="+mj-lt"/>
              </a:rPr>
              <a:t>FunID Roadmap</a:t>
            </a:r>
            <a:endParaRPr lang="en-US" altLang="ko-KR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CBB681-6732-5993-01AA-4D36206379CA}"/>
              </a:ext>
            </a:extLst>
          </p:cNvPr>
          <p:cNvSpPr txBox="1"/>
          <p:nvPr/>
        </p:nvSpPr>
        <p:spPr>
          <a:xfrm>
            <a:off x="468924" y="1157656"/>
            <a:ext cx="10014438" cy="3252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strike="sngStrike">
                <a:solidFill>
                  <a:srgbClr val="FF0000"/>
                </a:solidFill>
                <a:latin typeface="+mj-lt"/>
              </a:rPr>
              <a:t>~1/28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solidFill>
                  <a:srgbClr val="FF0000"/>
                </a:solidFill>
                <a:latin typeface="+mj-lt"/>
              </a:rPr>
              <a:t>~2/17 	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solidFill>
                  <a:srgbClr val="FF0000"/>
                </a:solidFill>
                <a:latin typeface="+mj-lt"/>
              </a:rPr>
              <a:t>~3/10 	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solidFill>
                  <a:srgbClr val="FF0000"/>
                </a:solidFill>
                <a:latin typeface="+mj-lt"/>
              </a:rPr>
              <a:t>~May</a:t>
            </a:r>
          </a:p>
          <a:p>
            <a:pPr>
              <a:lnSpc>
                <a:spcPct val="150000"/>
              </a:lnSpc>
            </a:pPr>
            <a:endParaRPr lang="en-US" altLang="ko-KR" sz="2800" b="1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06F6BB-8BD9-CA1E-1B6D-E4757D6C7770}"/>
              </a:ext>
            </a:extLst>
          </p:cNvPr>
          <p:cNvSpPr txBox="1"/>
          <p:nvPr/>
        </p:nvSpPr>
        <p:spPr>
          <a:xfrm>
            <a:off x="2101362" y="1170486"/>
            <a:ext cx="10014438" cy="3252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strike="sngStrike">
                <a:latin typeface="+mj-lt"/>
              </a:rPr>
              <a:t>Beta build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latin typeface="+mj-lt"/>
              </a:rPr>
              <a:t>Dataset generation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latin typeface="+mj-lt"/>
              </a:rPr>
              <a:t>Manuscript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latin typeface="+mj-lt"/>
              </a:rPr>
              <a:t>Submission</a:t>
            </a:r>
          </a:p>
          <a:p>
            <a:pPr>
              <a:lnSpc>
                <a:spcPct val="150000"/>
              </a:lnSpc>
            </a:pPr>
            <a:endParaRPr lang="en-US" altLang="ko-KR" sz="2800" b="1">
              <a:latin typeface="+mj-lt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998D04D-B131-1BF8-890D-3663625EDE96}"/>
              </a:ext>
            </a:extLst>
          </p:cNvPr>
          <p:cNvSpPr txBox="1">
            <a:spLocks/>
          </p:cNvSpPr>
          <p:nvPr/>
        </p:nvSpPr>
        <p:spPr>
          <a:xfrm>
            <a:off x="11155680" y="0"/>
            <a:ext cx="933573" cy="568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2000"/>
              <a:t>서창완</a:t>
            </a:r>
          </a:p>
        </p:txBody>
      </p:sp>
    </p:spTree>
    <p:extLst>
      <p:ext uri="{BB962C8B-B14F-4D97-AF65-F5344CB8AC3E}">
        <p14:creationId xmlns:p14="http://schemas.microsoft.com/office/powerpoint/2010/main" val="126327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57C874-C3B5-7DDC-BD85-86E046631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47" y="-230884"/>
            <a:ext cx="11052933" cy="979928"/>
          </a:xfrm>
        </p:spPr>
        <p:txBody>
          <a:bodyPr>
            <a:normAutofit/>
          </a:bodyPr>
          <a:lstStyle/>
          <a:p>
            <a:r>
              <a:rPr lang="en-US" altLang="ko-KR" sz="2000"/>
              <a:t>FunID – Fungal Identification Pipeline</a:t>
            </a:r>
            <a:endParaRPr lang="ko-KR" altLang="en-US" sz="200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29BB48-D3C9-BECA-64B8-34D6EF067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536" y="529236"/>
            <a:ext cx="11052933" cy="6577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z="3200" b="1">
                <a:latin typeface="+mj-lt"/>
              </a:rPr>
              <a:t>FunID Roadmap</a:t>
            </a:r>
            <a:endParaRPr lang="en-US" altLang="ko-KR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CBB681-6732-5993-01AA-4D36206379CA}"/>
              </a:ext>
            </a:extLst>
          </p:cNvPr>
          <p:cNvSpPr txBox="1"/>
          <p:nvPr/>
        </p:nvSpPr>
        <p:spPr>
          <a:xfrm>
            <a:off x="468924" y="1157656"/>
            <a:ext cx="10014438" cy="3252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strike="sngStrike">
                <a:solidFill>
                  <a:srgbClr val="FF0000"/>
                </a:solidFill>
                <a:latin typeface="+mj-lt"/>
              </a:rPr>
              <a:t>~1/28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solidFill>
                  <a:srgbClr val="FF0000"/>
                </a:solidFill>
                <a:latin typeface="+mj-lt"/>
              </a:rPr>
              <a:t>~2/17 	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solidFill>
                  <a:srgbClr val="FF0000"/>
                </a:solidFill>
                <a:latin typeface="+mj-lt"/>
              </a:rPr>
              <a:t>~3/10 	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solidFill>
                  <a:srgbClr val="FF0000"/>
                </a:solidFill>
                <a:latin typeface="+mj-lt"/>
              </a:rPr>
              <a:t>~May</a:t>
            </a:r>
          </a:p>
          <a:p>
            <a:pPr>
              <a:lnSpc>
                <a:spcPct val="150000"/>
              </a:lnSpc>
            </a:pPr>
            <a:endParaRPr lang="en-US" altLang="ko-KR" sz="2800" b="1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06F6BB-8BD9-CA1E-1B6D-E4757D6C7770}"/>
              </a:ext>
            </a:extLst>
          </p:cNvPr>
          <p:cNvSpPr txBox="1"/>
          <p:nvPr/>
        </p:nvSpPr>
        <p:spPr>
          <a:xfrm>
            <a:off x="2101362" y="1170486"/>
            <a:ext cx="3361287" cy="3252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strike="sngStrike">
                <a:latin typeface="+mj-lt"/>
              </a:rPr>
              <a:t>Beta build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latin typeface="+mj-lt"/>
              </a:rPr>
              <a:t>Dataset generation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latin typeface="+mj-lt"/>
              </a:rPr>
              <a:t>Manuscript</a:t>
            </a:r>
          </a:p>
          <a:p>
            <a:pPr>
              <a:lnSpc>
                <a:spcPct val="150000"/>
              </a:lnSpc>
            </a:pPr>
            <a:r>
              <a:rPr lang="en-US" altLang="ko-KR" sz="2800" b="1">
                <a:latin typeface="+mj-lt"/>
              </a:rPr>
              <a:t>Submission</a:t>
            </a:r>
          </a:p>
          <a:p>
            <a:pPr>
              <a:lnSpc>
                <a:spcPct val="150000"/>
              </a:lnSpc>
            </a:pPr>
            <a:endParaRPr lang="en-US" altLang="ko-KR" sz="2800" b="1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C271F4-A8BE-4E0F-ED48-1C6F4FA9F1E2}"/>
              </a:ext>
            </a:extLst>
          </p:cNvPr>
          <p:cNvSpPr txBox="1"/>
          <p:nvPr/>
        </p:nvSpPr>
        <p:spPr>
          <a:xfrm>
            <a:off x="5763639" y="1163261"/>
            <a:ext cx="5590504" cy="1959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2800" b="1">
              <a:solidFill>
                <a:srgbClr val="FF0000"/>
              </a:solidFill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2800" b="1">
                <a:solidFill>
                  <a:srgbClr val="FF0000"/>
                </a:solidFill>
                <a:latin typeface="+mj-lt"/>
              </a:rPr>
              <a:t>Tax-credit / 2 real datasets</a:t>
            </a:r>
          </a:p>
          <a:p>
            <a:pPr>
              <a:lnSpc>
                <a:spcPct val="150000"/>
              </a:lnSpc>
            </a:pPr>
            <a:endParaRPr lang="en-US" altLang="ko-KR" sz="2800" b="1">
              <a:latin typeface="+mj-lt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6BD7303-CD72-B83E-1EDF-892934B5A717}"/>
              </a:ext>
            </a:extLst>
          </p:cNvPr>
          <p:cNvSpPr txBox="1">
            <a:spLocks/>
          </p:cNvSpPr>
          <p:nvPr/>
        </p:nvSpPr>
        <p:spPr>
          <a:xfrm>
            <a:off x="11155680" y="0"/>
            <a:ext cx="933573" cy="568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2000"/>
              <a:t>서창완</a:t>
            </a:r>
          </a:p>
        </p:txBody>
      </p:sp>
    </p:spTree>
    <p:extLst>
      <p:ext uri="{BB962C8B-B14F-4D97-AF65-F5344CB8AC3E}">
        <p14:creationId xmlns:p14="http://schemas.microsoft.com/office/powerpoint/2010/main" val="2272484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Roboto"/>
        <a:ea typeface="KoPubWorld돋움체 Bold"/>
        <a:cs typeface=""/>
      </a:majorFont>
      <a:minorFont>
        <a:latin typeface="Roboto Light"/>
        <a:ea typeface="KoPubWorld돋움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29349</TotalTime>
  <Words>192</Words>
  <Application>Microsoft Office PowerPoint</Application>
  <PresentationFormat>와이드스크린</PresentationFormat>
  <Paragraphs>99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Arial</vt:lpstr>
      <vt:lpstr>Roboto Light</vt:lpstr>
      <vt:lpstr>Roboto</vt:lpstr>
      <vt:lpstr>Office 테마</vt:lpstr>
      <vt:lpstr>Protein binding sites of other let7 miRNA  gene families</vt:lpstr>
      <vt:lpstr>Protein binding sites of other let7 miRNA  gene families</vt:lpstr>
      <vt:lpstr>FunID – Fungal Identification Pipeline</vt:lpstr>
      <vt:lpstr>FunID – Fungal Identification Pipeline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MEETING</dc:title>
  <dc:creator>창완 서</dc:creator>
  <cp:lastModifiedBy>서창완</cp:lastModifiedBy>
  <cp:revision>1479</cp:revision>
  <dcterms:created xsi:type="dcterms:W3CDTF">2022-06-14T10:56:38Z</dcterms:created>
  <dcterms:modified xsi:type="dcterms:W3CDTF">2023-06-06T15:21:21Z</dcterms:modified>
</cp:coreProperties>
</file>

<file path=docProps/thumbnail.jpeg>
</file>